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3"/>
  </p:notesMasterIdLst>
  <p:sldIdLst>
    <p:sldId id="256" r:id="rId2"/>
    <p:sldId id="300" r:id="rId3"/>
    <p:sldId id="257" r:id="rId4"/>
    <p:sldId id="289" r:id="rId5"/>
    <p:sldId id="258" r:id="rId6"/>
    <p:sldId id="264" r:id="rId7"/>
    <p:sldId id="268" r:id="rId8"/>
    <p:sldId id="260" r:id="rId9"/>
    <p:sldId id="270" r:id="rId10"/>
    <p:sldId id="294" r:id="rId11"/>
    <p:sldId id="295" r:id="rId12"/>
    <p:sldId id="296" r:id="rId13"/>
    <p:sldId id="299" r:id="rId14"/>
    <p:sldId id="271" r:id="rId15"/>
    <p:sldId id="272" r:id="rId16"/>
    <p:sldId id="273" r:id="rId17"/>
    <p:sldId id="274" r:id="rId18"/>
    <p:sldId id="302" r:id="rId19"/>
    <p:sldId id="301" r:id="rId20"/>
    <p:sldId id="303" r:id="rId21"/>
    <p:sldId id="304" r:id="rId22"/>
    <p:sldId id="275" r:id="rId23"/>
    <p:sldId id="276" r:id="rId24"/>
    <p:sldId id="277" r:id="rId25"/>
    <p:sldId id="278" r:id="rId26"/>
    <p:sldId id="285" r:id="rId27"/>
    <p:sldId id="286" r:id="rId28"/>
    <p:sldId id="279" r:id="rId29"/>
    <p:sldId id="288" r:id="rId30"/>
    <p:sldId id="284" r:id="rId31"/>
    <p:sldId id="287" r:id="rId32"/>
    <p:sldId id="290" r:id="rId33"/>
    <p:sldId id="262" r:id="rId34"/>
    <p:sldId id="281" r:id="rId35"/>
    <p:sldId id="259" r:id="rId36"/>
    <p:sldId id="282" r:id="rId37"/>
    <p:sldId id="283" r:id="rId38"/>
    <p:sldId id="269" r:id="rId39"/>
    <p:sldId id="263" r:id="rId40"/>
    <p:sldId id="267" r:id="rId41"/>
    <p:sldId id="26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17</a:t>
            </a:fld>
            <a:endParaRPr lang="zh-CN" altLang="en-US"/>
          </a:p>
        </p:txBody>
      </p:sp>
    </p:spTree>
    <p:extLst>
      <p:ext uri="{BB962C8B-B14F-4D97-AF65-F5344CB8AC3E}">
        <p14:creationId xmlns:p14="http://schemas.microsoft.com/office/powerpoint/2010/main" val="370670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22</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23</a:t>
            </a:fld>
            <a:endParaRPr lang="zh-CN" altLang="en-US"/>
          </a:p>
        </p:txBody>
      </p:sp>
    </p:spTree>
    <p:extLst>
      <p:ext uri="{BB962C8B-B14F-4D97-AF65-F5344CB8AC3E}">
        <p14:creationId xmlns:p14="http://schemas.microsoft.com/office/powerpoint/2010/main" val="553133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3/14/2018</a:t>
            </a:r>
            <a:endParaRPr lang="en-US" dirty="0"/>
          </a:p>
        </p:txBody>
      </p:sp>
      <p:sp>
        <p:nvSpPr>
          <p:cNvPr id="5" name="Footer Placeholder 4"/>
          <p:cNvSpPr>
            <a:spLocks noGrp="1"/>
          </p:cNvSpPr>
          <p:nvPr>
            <p:ph type="ftr" sz="quarter" idx="11"/>
          </p:nvPr>
        </p:nvSpPr>
        <p:spPr>
          <a:xfrm>
            <a:off x="2822794" y="6041362"/>
            <a:ext cx="4152151" cy="365125"/>
          </a:xfrm>
        </p:spPr>
        <p:txBody>
          <a:bodyPr/>
          <a:lstStyle/>
          <a:p>
            <a:r>
              <a:rPr lang="en-US"/>
              <a:t>NEO Blockchain Toronto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3/14/2018</a:t>
            </a:r>
            <a:endParaRPr lang="en-US" dirty="0"/>
          </a:p>
        </p:txBody>
      </p:sp>
      <p:sp>
        <p:nvSpPr>
          <p:cNvPr id="5" name="Footer Placeholder 4"/>
          <p:cNvSpPr>
            <a:spLocks noGrp="1"/>
          </p:cNvSpPr>
          <p:nvPr>
            <p:ph type="ftr" sz="quarter" idx="11"/>
          </p:nvPr>
        </p:nvSpPr>
        <p:spPr/>
        <p:txBody>
          <a:bodyPr/>
          <a:lstStyle/>
          <a:p>
            <a:r>
              <a:rPr lang="en-US"/>
              <a:t>NEO Blockchain Toronto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3/14/2018</a:t>
            </a:r>
            <a:endParaRPr lang="en-US" dirty="0"/>
          </a:p>
        </p:txBody>
      </p:sp>
      <p:sp>
        <p:nvSpPr>
          <p:cNvPr id="5" name="Footer Placeholder 4"/>
          <p:cNvSpPr>
            <a:spLocks noGrp="1"/>
          </p:cNvSpPr>
          <p:nvPr>
            <p:ph type="ftr" sz="quarter" idx="11"/>
          </p:nvPr>
        </p:nvSpPr>
        <p:spPr/>
        <p:txBody>
          <a:bodyPr/>
          <a:lstStyle/>
          <a:p>
            <a:r>
              <a:rPr lang="en-US"/>
              <a:t>NEO Blockchain Toronto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3/14/2018</a:t>
            </a:r>
            <a:endParaRPr lang="en-US" dirty="0"/>
          </a:p>
        </p:txBody>
      </p:sp>
      <p:sp>
        <p:nvSpPr>
          <p:cNvPr id="5" name="Footer Placeholder 4"/>
          <p:cNvSpPr>
            <a:spLocks noGrp="1"/>
          </p:cNvSpPr>
          <p:nvPr>
            <p:ph type="ftr" sz="quarter" idx="11"/>
          </p:nvPr>
        </p:nvSpPr>
        <p:spPr/>
        <p:txBody>
          <a:bodyPr/>
          <a:lstStyle/>
          <a:p>
            <a:r>
              <a:rPr lang="en-US"/>
              <a:t>NEO Blockchain Toronto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3/14/2018</a:t>
            </a:r>
            <a:endParaRPr lang="en-US" dirty="0"/>
          </a:p>
        </p:txBody>
      </p:sp>
      <p:sp>
        <p:nvSpPr>
          <p:cNvPr id="5" name="Footer Placeholder 4"/>
          <p:cNvSpPr>
            <a:spLocks noGrp="1"/>
          </p:cNvSpPr>
          <p:nvPr>
            <p:ph type="ftr" sz="quarter" idx="11"/>
          </p:nvPr>
        </p:nvSpPr>
        <p:spPr/>
        <p:txBody>
          <a:bodyPr/>
          <a:lstStyle/>
          <a:p>
            <a:r>
              <a:rPr lang="en-US"/>
              <a:t>NEO Blockchain Toronto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3/14/2018</a:t>
            </a:r>
            <a:endParaRPr lang="en-US" dirty="0"/>
          </a:p>
        </p:txBody>
      </p:sp>
      <p:sp>
        <p:nvSpPr>
          <p:cNvPr id="5" name="Footer Placeholder 4"/>
          <p:cNvSpPr>
            <a:spLocks noGrp="1"/>
          </p:cNvSpPr>
          <p:nvPr>
            <p:ph type="ftr" sz="quarter" idx="11"/>
          </p:nvPr>
        </p:nvSpPr>
        <p:spPr/>
        <p:txBody>
          <a:bodyPr/>
          <a:lstStyle/>
          <a:p>
            <a:r>
              <a:rPr lang="en-US"/>
              <a:t>NEO Blockchain Toronto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3/14/2018</a:t>
            </a:r>
            <a:endParaRPr lang="en-US" dirty="0"/>
          </a:p>
        </p:txBody>
      </p:sp>
      <p:sp>
        <p:nvSpPr>
          <p:cNvPr id="5" name="Footer Placeholder 4"/>
          <p:cNvSpPr>
            <a:spLocks noGrp="1"/>
          </p:cNvSpPr>
          <p:nvPr>
            <p:ph type="ftr" sz="quarter" idx="11"/>
          </p:nvPr>
        </p:nvSpPr>
        <p:spPr/>
        <p:txBody>
          <a:bodyPr/>
          <a:lstStyle/>
          <a:p>
            <a:r>
              <a:rPr lang="en-US"/>
              <a:t>NEO Blockchain Toronto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3/14/2018</a:t>
            </a:r>
            <a:endParaRPr lang="en-US" dirty="0"/>
          </a:p>
        </p:txBody>
      </p:sp>
      <p:sp>
        <p:nvSpPr>
          <p:cNvPr id="5" name="Footer Placeholder 4"/>
          <p:cNvSpPr>
            <a:spLocks noGrp="1"/>
          </p:cNvSpPr>
          <p:nvPr>
            <p:ph type="ftr" sz="quarter" idx="11"/>
          </p:nvPr>
        </p:nvSpPr>
        <p:spPr/>
        <p:txBody>
          <a:bodyPr/>
          <a:lstStyle/>
          <a:p>
            <a:r>
              <a:rPr lang="en-US"/>
              <a:t>NEO Blockchain Toronto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3/14/2018</a:t>
            </a:r>
            <a:endParaRPr lang="en-US" dirty="0"/>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3/14/2018</a:t>
            </a:r>
            <a:endParaRPr lang="en-US" dirty="0"/>
          </a:p>
        </p:txBody>
      </p:sp>
      <p:sp>
        <p:nvSpPr>
          <p:cNvPr id="5" name="Footer Placeholder 4"/>
          <p:cNvSpPr>
            <a:spLocks noGrp="1"/>
          </p:cNvSpPr>
          <p:nvPr>
            <p:ph type="ftr" sz="quarter" idx="11"/>
          </p:nvPr>
        </p:nvSpPr>
        <p:spPr/>
        <p:txBody>
          <a:bodyPr/>
          <a:lstStyle/>
          <a:p>
            <a:r>
              <a:rPr lang="en-US"/>
              <a:t>NEO Blockchain Toronto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3/14/2018</a:t>
            </a:r>
            <a:endParaRPr lang="en-US" dirty="0"/>
          </a:p>
        </p:txBody>
      </p:sp>
      <p:sp>
        <p:nvSpPr>
          <p:cNvPr id="6" name="Footer Placeholder 5"/>
          <p:cNvSpPr>
            <a:spLocks noGrp="1"/>
          </p:cNvSpPr>
          <p:nvPr>
            <p:ph type="ftr" sz="quarter" idx="11"/>
          </p:nvPr>
        </p:nvSpPr>
        <p:spPr/>
        <p:txBody>
          <a:bodyPr/>
          <a:lstStyle/>
          <a:p>
            <a:r>
              <a:rPr lang="en-US"/>
              <a:t>NEO Blockchain Toronto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3/14/2018</a:t>
            </a:r>
            <a:endParaRPr lang="en-US" dirty="0"/>
          </a:p>
        </p:txBody>
      </p:sp>
      <p:sp>
        <p:nvSpPr>
          <p:cNvPr id="8" name="Footer Placeholder 7"/>
          <p:cNvSpPr>
            <a:spLocks noGrp="1"/>
          </p:cNvSpPr>
          <p:nvPr>
            <p:ph type="ftr" sz="quarter" idx="11"/>
          </p:nvPr>
        </p:nvSpPr>
        <p:spPr/>
        <p:txBody>
          <a:bodyPr/>
          <a:lstStyle/>
          <a:p>
            <a:r>
              <a:rPr lang="en-US"/>
              <a:t>NEO Blockchain Toronto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3/14/2018</a:t>
            </a:r>
            <a:endParaRPr lang="en-US" dirty="0"/>
          </a:p>
        </p:txBody>
      </p:sp>
      <p:sp>
        <p:nvSpPr>
          <p:cNvPr id="4" name="Footer Placeholder 3"/>
          <p:cNvSpPr>
            <a:spLocks noGrp="1"/>
          </p:cNvSpPr>
          <p:nvPr>
            <p:ph type="ftr" sz="quarter" idx="11"/>
          </p:nvPr>
        </p:nvSpPr>
        <p:spPr/>
        <p:txBody>
          <a:bodyPr/>
          <a:lstStyle/>
          <a:p>
            <a:r>
              <a:rPr lang="en-US"/>
              <a:t>NEO Blockchain Toronto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3/14/2018</a:t>
            </a:r>
            <a:endParaRPr lang="en-US" dirty="0"/>
          </a:p>
        </p:txBody>
      </p:sp>
      <p:sp>
        <p:nvSpPr>
          <p:cNvPr id="3" name="Footer Placeholder 2"/>
          <p:cNvSpPr>
            <a:spLocks noGrp="1"/>
          </p:cNvSpPr>
          <p:nvPr>
            <p:ph type="ftr" sz="quarter" idx="11"/>
          </p:nvPr>
        </p:nvSpPr>
        <p:spPr/>
        <p:txBody>
          <a:bodyPr/>
          <a:lstStyle/>
          <a:p>
            <a:r>
              <a:rPr lang="en-US"/>
              <a:t>NEO Blockchain Toronto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3/14/2018</a:t>
            </a:r>
            <a:endParaRPr lang="en-US" dirty="0"/>
          </a:p>
        </p:txBody>
      </p:sp>
      <p:sp>
        <p:nvSpPr>
          <p:cNvPr id="6" name="Footer Placeholder 5"/>
          <p:cNvSpPr>
            <a:spLocks noGrp="1"/>
          </p:cNvSpPr>
          <p:nvPr>
            <p:ph type="ftr" sz="quarter" idx="11"/>
          </p:nvPr>
        </p:nvSpPr>
        <p:spPr/>
        <p:txBody>
          <a:bodyPr/>
          <a:lstStyle/>
          <a:p>
            <a:r>
              <a:rPr lang="en-US"/>
              <a:t>NEO Blockchain Toronto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3/14/2018</a:t>
            </a:r>
            <a:endParaRPr lang="en-US" dirty="0"/>
          </a:p>
        </p:txBody>
      </p:sp>
      <p:sp>
        <p:nvSpPr>
          <p:cNvPr id="6" name="Footer Placeholder 5"/>
          <p:cNvSpPr>
            <a:spLocks noGrp="1"/>
          </p:cNvSpPr>
          <p:nvPr>
            <p:ph type="ftr" sz="quarter" idx="11"/>
          </p:nvPr>
        </p:nvSpPr>
        <p:spPr/>
        <p:txBody>
          <a:bodyPr/>
          <a:lstStyle/>
          <a:p>
            <a:r>
              <a:rPr lang="en-US"/>
              <a:t>NEO Blockchain Toronto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3/14/2018</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NEO Blockchain Toronto</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6.png"/><Relationship Id="rId5" Type="http://schemas.openxmlformats.org/officeDocument/2006/relationships/diagramQuickStyle" Target="../diagrams/quickStyle1.xml"/><Relationship Id="rId10" Type="http://schemas.openxmlformats.org/officeDocument/2006/relationships/image" Target="../media/image15.svg"/><Relationship Id="rId4" Type="http://schemas.openxmlformats.org/officeDocument/2006/relationships/diagramLayout" Target="../diagrams/layout1.xml"/><Relationship Id="rId9" Type="http://schemas.openxmlformats.org/officeDocument/2006/relationships/image" Target="../media/image14.png"/><Relationship Id="rId14" Type="http://schemas.openxmlformats.org/officeDocument/2006/relationships/image" Target="../media/image19.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cityofzion.i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8" Type="http://schemas.openxmlformats.org/officeDocument/2006/relationships/hyperlink" Target="https://medium.com/verisfoundation/three-things-to-consider-when-choosing-a-blockchain-for-your-project-or-why-veris-chose-neo-b4483135c382" TargetMode="External"/><Relationship Id="rId13" Type="http://schemas.openxmlformats.org/officeDocument/2006/relationships/image" Target="../media/image38.png"/><Relationship Id="rId3" Type="http://schemas.openxmlformats.org/officeDocument/2006/relationships/hyperlink" Target="https://imgur.com/oHYTYi2" TargetMode="External"/><Relationship Id="rId7" Type="http://schemas.openxmlformats.org/officeDocument/2006/relationships/hyperlink" Target="http://wowoonet.com/news.html#news_2018_6" TargetMode="External"/><Relationship Id="rId12" Type="http://schemas.openxmlformats.org/officeDocument/2006/relationships/image" Target="../media/image37.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s://medium.com/@concierge.io/concierge-io-neo-token-sale-f870a0a27b04" TargetMode="External"/><Relationship Id="rId11" Type="http://schemas.openxmlformats.org/officeDocument/2006/relationships/image" Target="../media/image36.png"/><Relationship Id="rId5" Type="http://schemas.openxmlformats.org/officeDocument/2006/relationships/hyperlink" Target="https://blog.narrative.network/big-news-kyc-and-our-switch-to-neo-2f34215beef9" TargetMode="External"/><Relationship Id="rId15" Type="http://schemas.openxmlformats.org/officeDocument/2006/relationships/image" Target="../media/image39.jpeg"/><Relationship Id="rId10" Type="http://schemas.openxmlformats.org/officeDocument/2006/relationships/image" Target="../media/image35.jpeg"/><Relationship Id="rId4" Type="http://schemas.openxmlformats.org/officeDocument/2006/relationships/hyperlink" Target="https://neonewstoday.com/general/guardium-announce-switch-to-neo-platform/"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4" Type="http://schemas.openxmlformats.org/officeDocument/2006/relationships/hyperlink" Target="https://www.youtube.com/watch?v=fLppte-guYE"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41.png"/><Relationship Id="rId4" Type="http://schemas.openxmlformats.org/officeDocument/2006/relationships/hyperlink" Target="https://www.youtube.com/watch?time_continue=3&amp;v=th7jZlmoZBc" TargetMode="External"/><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wherman2000/neo-windocs/tree/master/windocs/quickstart-csharp/README.md"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windocs/blob/master/windocs/neo-charm/README.md"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wherman2000/neo-windocs/blob/master/windocs/quickstart-csharp/README.md"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mwherman2000/neo-windocs/"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mwherman2000/neo-windocs/"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windoc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4.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a:t>
            </a:r>
            <a:r>
              <a:rPr lang="en-CA"/>
              <a:t>March 14</a:t>
            </a:r>
            <a:r>
              <a:rPr lang="en-CA" dirty="0"/>
              <a:t>,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Two Cryptocurrencies: NEO and 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106747" cy="5056093"/>
          </a:xfrm>
        </p:spPr>
        <p:txBody>
          <a:bodyPr>
            <a:normAutofit/>
          </a:bodyPr>
          <a:lstStyle/>
          <a:p>
            <a:r>
              <a:rPr lang="en-US" altLang="zh-CN" dirty="0"/>
              <a:t>In the NEO Smart Economy…</a:t>
            </a:r>
          </a:p>
          <a:p>
            <a:pPr lvl="1"/>
            <a:r>
              <a:rPr lang="en-US" altLang="zh-CN" dirty="0"/>
              <a:t>NEO = Voting Power</a:t>
            </a:r>
          </a:p>
          <a:p>
            <a:pPr lvl="1"/>
            <a:r>
              <a:rPr lang="en-US" altLang="zh-CN" dirty="0"/>
              <a:t>GAS = Ability to Fund Work, “Systems Fees”</a:t>
            </a:r>
          </a:p>
          <a:p>
            <a:r>
              <a:rPr lang="en-US" altLang="zh-CN" dirty="0"/>
              <a:t>NEO</a:t>
            </a:r>
          </a:p>
          <a:p>
            <a:pPr lvl="1"/>
            <a:r>
              <a:rPr lang="en-US" altLang="zh-CN" dirty="0"/>
              <a:t>Should hold and retain NEO to maximize your voting power</a:t>
            </a:r>
          </a:p>
          <a:p>
            <a:r>
              <a:rPr lang="en-US" altLang="zh-CN" dirty="0"/>
              <a:t>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 from sender to receiver</a:t>
            </a:r>
          </a:p>
          <a:p>
            <a:pPr lvl="2"/>
            <a:r>
              <a:rPr lang="en-US" altLang="zh-CN" dirty="0"/>
              <a:t>Transfers of 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System fees are recycled and re-distributed back in ratio/proportion to how many NEO you hold</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Why do things have value? Why do they appreciate?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State (</a:t>
            </a:r>
            <a:r>
              <a:rPr lang="en-US" dirty="0" err="1"/>
              <a:t>PoS</a:t>
            </a:r>
            <a:r>
              <a:rPr lang="en-US" dirty="0"/>
              <a:t>) </a:t>
            </a:r>
            <a:r>
              <a:rPr lang="en-US" dirty="0" err="1"/>
              <a:t>concensus</a:t>
            </a:r>
            <a:r>
              <a:rPr lang="en-US" dirty="0"/>
              <a:t>/verification processes</a:t>
            </a:r>
          </a:p>
          <a:p>
            <a:pPr lvl="1"/>
            <a:r>
              <a:rPr lang="en-US" dirty="0"/>
              <a:t>Millions of miners competing: HUGELY wasteful, expensive, slow</a:t>
            </a:r>
          </a:p>
          <a:p>
            <a:r>
              <a:rPr lang="en-US" dirty="0"/>
              <a:t>Could be through the regulation of price and/or supply – illusion of </a:t>
            </a:r>
            <a:r>
              <a:rPr lang="en-US" dirty="0" err="1"/>
              <a:t>scarsity</a:t>
            </a:r>
            <a:endParaRPr lang="en-US" dirty="0"/>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a:t>
            </a:r>
            <a:r>
              <a:rPr lang="en-US" dirty="0" err="1"/>
              <a:t>PoW</a:t>
            </a:r>
            <a:r>
              <a:rPr lang="en-US" dirty="0"/>
              <a:t>)?</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Proof of Work (</a:t>
            </a:r>
            <a:r>
              <a:rPr lang="en-US" dirty="0" err="1"/>
              <a:t>PoW</a:t>
            </a:r>
            <a:r>
              <a:rPr lang="en-US" dirty="0"/>
              <a: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Like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140"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02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BCCC-4249-4356-98E3-3B8AFE1E9D44}"/>
              </a:ext>
            </a:extLst>
          </p:cNvPr>
          <p:cNvSpPr>
            <a:spLocks noGrp="1"/>
          </p:cNvSpPr>
          <p:nvPr>
            <p:ph type="title"/>
          </p:nvPr>
        </p:nvSpPr>
        <p:spPr/>
        <p:txBody>
          <a:bodyPr>
            <a:normAutofit fontScale="90000"/>
          </a:bodyPr>
          <a:lstStyle/>
          <a:p>
            <a:r>
              <a:rPr lang="en-US" dirty="0"/>
              <a:t>Why we haven’t entered Smart Economy era?</a:t>
            </a:r>
            <a:br>
              <a:rPr lang="en-US" dirty="0"/>
            </a:br>
            <a:endParaRPr lang="en-CA" dirty="0"/>
          </a:p>
        </p:txBody>
      </p:sp>
      <p:sp>
        <p:nvSpPr>
          <p:cNvPr id="3" name="Content Placeholder 2">
            <a:extLst>
              <a:ext uri="{FF2B5EF4-FFF2-40B4-BE49-F238E27FC236}">
                <a16:creationId xmlns:a16="http://schemas.microsoft.com/office/drawing/2014/main" id="{9FE81008-F90C-4FE2-AA4F-003D2A0B4FDD}"/>
              </a:ext>
            </a:extLst>
          </p:cNvPr>
          <p:cNvSpPr>
            <a:spLocks noGrp="1"/>
          </p:cNvSpPr>
          <p:nvPr>
            <p:ph idx="1"/>
          </p:nvPr>
        </p:nvSpPr>
        <p:spPr/>
        <p:txBody>
          <a:bodyPr/>
          <a:lstStyle/>
          <a:p>
            <a:r>
              <a:rPr kumimoji="1" lang="en-US" altLang="zh-CN" dirty="0">
                <a:ea typeface="MS PGothic" charset="-128"/>
                <a:cs typeface="MS PGothic" charset="-128"/>
              </a:rPr>
              <a:t>How much would you use WhatsApp if you had to pay each time you sent a message?</a:t>
            </a:r>
            <a:endParaRPr kumimoji="1" lang="zh-CN" altLang="en-US" dirty="0">
              <a:ea typeface="MS PGothic" charset="-128"/>
              <a:cs typeface="MS PGothic" charset="-128"/>
            </a:endParaRPr>
          </a:p>
          <a:p>
            <a:r>
              <a:rPr lang="en-US" altLang="zh-CN" dirty="0">
                <a:ea typeface="MS PGothic" charset="-128"/>
                <a:cs typeface="MS PGothic" charset="-128"/>
              </a:rPr>
              <a:t>How much would you use Facebook if you had to pay each time you wanted to watch your friends updates?</a:t>
            </a:r>
          </a:p>
          <a:p>
            <a:r>
              <a:rPr lang="en-US" altLang="zh-CN" dirty="0"/>
              <a:t>The above is how other blockchain platforms are structured today! </a:t>
            </a:r>
          </a:p>
          <a:p>
            <a:endParaRPr lang="en-US" altLang="zh-CN" dirty="0">
              <a:latin typeface="MS PGothic" charset="-128"/>
              <a:ea typeface="MS PGothic" charset="-128"/>
              <a:cs typeface="MS PGothic" charset="-128"/>
            </a:endParaRPr>
          </a:p>
          <a:p>
            <a:endParaRPr lang="en-CA" dirty="0"/>
          </a:p>
        </p:txBody>
      </p:sp>
      <p:sp>
        <p:nvSpPr>
          <p:cNvPr id="125" name="一种新的证券范式"/>
          <p:cNvSpPr txBox="1"/>
          <p:nvPr/>
        </p:nvSpPr>
        <p:spPr>
          <a:xfrm>
            <a:off x="2504520" y="714975"/>
            <a:ext cx="92396"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endParaRPr lang="en-US" altLang="zh-CN" sz="2400" dirty="0">
              <a:latin typeface="MS PGothic" charset="-128"/>
              <a:ea typeface="MS PGothic" charset="-128"/>
              <a:cs typeface="MS PGothic" charset="-128"/>
            </a:endParaRPr>
          </a:p>
        </p:txBody>
      </p:sp>
      <p:sp>
        <p:nvSpPr>
          <p:cNvPr id="9" name="一种新的证券范式">
            <a:extLst>
              <a:ext uri="{FF2B5EF4-FFF2-40B4-BE49-F238E27FC236}">
                <a16:creationId xmlns:a16="http://schemas.microsoft.com/office/drawing/2014/main" id="{50D17AB6-8A05-45F5-9B5D-DD7D17F9967C}"/>
              </a:ext>
            </a:extLst>
          </p:cNvPr>
          <p:cNvSpPr txBox="1"/>
          <p:nvPr/>
        </p:nvSpPr>
        <p:spPr>
          <a:xfrm>
            <a:off x="1810449" y="2044497"/>
            <a:ext cx="7405230"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just"/>
            <a:endParaRPr kumimoji="1" lang="zh-CN" altLang="en-US" sz="2800" dirty="0">
              <a:latin typeface="MS PGothic" charset="-128"/>
              <a:ea typeface="MS PGothic" charset="-128"/>
              <a:cs typeface="MS PGothic" charset="-128"/>
            </a:endParaRPr>
          </a:p>
        </p:txBody>
      </p:sp>
      <p:sp>
        <p:nvSpPr>
          <p:cNvPr id="15" name="一种新的证券范式">
            <a:extLst>
              <a:ext uri="{FF2B5EF4-FFF2-40B4-BE49-F238E27FC236}">
                <a16:creationId xmlns:a16="http://schemas.microsoft.com/office/drawing/2014/main" id="{C3D228BF-83D1-43A6-BDFF-AAE0DFE95DD2}"/>
              </a:ext>
            </a:extLst>
          </p:cNvPr>
          <p:cNvSpPr txBox="1"/>
          <p:nvPr/>
        </p:nvSpPr>
        <p:spPr>
          <a:xfrm>
            <a:off x="6160937" y="3543911"/>
            <a:ext cx="92396" cy="52322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just"/>
            <a:endParaRPr lang="en-US" altLang="zh-CN" sz="2800" dirty="0">
              <a:latin typeface="MS PGothic" charset="-128"/>
              <a:ea typeface="MS PGothic" charset="-128"/>
              <a:cs typeface="MS PGothic" charset="-128"/>
            </a:endParaRPr>
          </a:p>
        </p:txBody>
      </p:sp>
      <p:sp>
        <p:nvSpPr>
          <p:cNvPr id="33" name="一种新的证券范式">
            <a:extLst>
              <a:ext uri="{FF2B5EF4-FFF2-40B4-BE49-F238E27FC236}">
                <a16:creationId xmlns:a16="http://schemas.microsoft.com/office/drawing/2014/main" id="{015EDB6E-91A0-43D1-96CD-4C02EF52A7C7}"/>
              </a:ext>
            </a:extLst>
          </p:cNvPr>
          <p:cNvSpPr txBox="1"/>
          <p:nvPr/>
        </p:nvSpPr>
        <p:spPr>
          <a:xfrm>
            <a:off x="3398237" y="5043325"/>
            <a:ext cx="6003235"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endParaRPr lang="en-US" altLang="zh-CN" sz="2800" b="1" dirty="0"/>
          </a:p>
        </p:txBody>
      </p:sp>
    </p:spTree>
    <p:extLst>
      <p:ext uri="{BB962C8B-B14F-4D97-AF65-F5344CB8AC3E}">
        <p14:creationId xmlns:p14="http://schemas.microsoft.com/office/powerpoint/2010/main" val="83712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a:t>
            </a:r>
            <a:r>
              <a:rPr lang="en-US" dirty="0" err="1"/>
              <a:t>PoW</a:t>
            </a:r>
            <a:r>
              <a:rPr lang="en-US" dirty="0"/>
              <a:t>* and </a:t>
            </a:r>
            <a:r>
              <a:rPr lang="en-US" dirty="0" err="1"/>
              <a:t>PoS</a:t>
            </a:r>
            <a:r>
              <a:rPr lang="en-US" dirty="0"/>
              <a:t>*</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 not include a transaction fee, then the block creators have no interest in resolving it.</a:t>
            </a:r>
          </a:p>
          <a:p>
            <a:pPr algn="ctr"/>
            <a:endParaRPr kumimoji="1" lang="zh-CN" altLang="en-US" dirty="0"/>
          </a:p>
        </p:txBody>
      </p:sp>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err="1"/>
              <a:t>PoW</a:t>
            </a:r>
            <a:r>
              <a:rPr lang="zh-CN" altLang="en-US" dirty="0"/>
              <a:t> </a:t>
            </a:r>
            <a:r>
              <a:rPr lang="en-US" altLang="zh-CN" dirty="0"/>
              <a:t>and </a:t>
            </a:r>
            <a:r>
              <a:rPr lang="en-US" altLang="zh-CN" dirty="0" err="1"/>
              <a:t>PoS</a:t>
            </a:r>
            <a:r>
              <a:rPr lang="en-US" altLang="zh-CN" dirty="0"/>
              <a:t>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a:t>
            </a:r>
            <a:r>
              <a:rPr lang="en-US" altLang="zh-CN" dirty="0" err="1">
                <a:solidFill>
                  <a:schemeClr val="tx1"/>
                </a:solidFill>
              </a:rPr>
              <a:t>PoW</a:t>
            </a:r>
            <a:r>
              <a:rPr lang="en-US" altLang="zh-CN" dirty="0">
                <a:solidFill>
                  <a:schemeClr val="tx1"/>
                </a:solidFill>
              </a:rPr>
              <a:t> and </a:t>
            </a:r>
            <a:r>
              <a:rPr lang="en-US" altLang="zh-CN" dirty="0" err="1">
                <a:solidFill>
                  <a:schemeClr val="tx1"/>
                </a:solidFill>
              </a:rPr>
              <a:t>PoS</a:t>
            </a:r>
            <a:r>
              <a:rPr lang="en-US" altLang="zh-CN" dirty="0">
                <a:solidFill>
                  <a:schemeClr val="tx1"/>
                </a:solidFill>
              </a:rPr>
              <a:t> systems.</a:t>
            </a:r>
            <a:endParaRPr kumimoji="1" lang="zh-CN" altLang="en-US" sz="1400" dirty="0"/>
          </a:p>
        </p:txBody>
      </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a:t>
            </a:r>
            <a:r>
              <a:rPr lang="en-US" dirty="0" err="1"/>
              <a:t>PoW</a:t>
            </a:r>
            <a:r>
              <a:rPr lang="en-US" dirty="0"/>
              <a:t> - Proof of Work</a:t>
            </a:r>
          </a:p>
          <a:p>
            <a:r>
              <a:rPr lang="en-US" dirty="0"/>
              <a:t>*</a:t>
            </a:r>
            <a:r>
              <a:rPr lang="en-US" dirty="0" err="1"/>
              <a:t>PoS</a:t>
            </a:r>
            <a:r>
              <a:rPr lang="en-US" dirty="0"/>
              <a:t>  - Proof of State</a:t>
            </a:r>
            <a:endParaRPr lang="en-CA" dirty="0"/>
          </a:p>
        </p:txBody>
      </p:sp>
    </p:spTree>
    <p:extLst>
      <p:ext uri="{BB962C8B-B14F-4D97-AF65-F5344CB8AC3E}">
        <p14:creationId xmlns:p14="http://schemas.microsoft.com/office/powerpoint/2010/main" val="9272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a:t>
            </a:r>
            <a:r>
              <a:rPr lang="en-US" dirty="0" err="1"/>
              <a:t>dApps</a:t>
            </a:r>
            <a:r>
              <a:rPr lang="en-US" dirty="0"/>
              <a:t>*</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to application developers to choose the business model that are most suitable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559653"/>
            <a:ext cx="2969498" cy="1477328"/>
          </a:xfrm>
          <a:prstGeom prst="rect">
            <a:avLst/>
          </a:prstGeom>
          <a:noFill/>
        </p:spPr>
        <p:txBody>
          <a:bodyPr wrap="square" rtlCol="0">
            <a:spAutoFit/>
          </a:bodyPr>
          <a:lstStyle/>
          <a:p>
            <a:r>
              <a:rPr lang="en-US" altLang="zh-CN" b="1" dirty="0">
                <a:ea typeface="MS PGothic" charset="-128"/>
                <a:cs typeface="MS PGothic" charset="-128"/>
              </a:rPr>
              <a:t>Confirmations needed</a:t>
            </a:r>
          </a:p>
          <a:p>
            <a:r>
              <a:rPr lang="en-US" altLang="zh-CN" dirty="0">
                <a:ea typeface="MS PGothic" charset="-128"/>
                <a:cs typeface="MS PGothic" charset="-128"/>
              </a:rPr>
              <a:t>NEO	1 and only 1</a:t>
            </a:r>
          </a:p>
          <a:p>
            <a:r>
              <a:rPr lang="en-US" altLang="zh-CN" dirty="0">
                <a:ea typeface="MS PGothic" charset="-128"/>
                <a:cs typeface="MS PGothic" charset="-128"/>
              </a:rPr>
              <a:t>BTC	6+</a:t>
            </a:r>
          </a:p>
          <a:p>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462648" y="6078548"/>
            <a:ext cx="2796022" cy="646331"/>
          </a:xfrm>
          <a:prstGeom prst="rect">
            <a:avLst/>
          </a:prstGeom>
        </p:spPr>
        <p:txBody>
          <a:bodyPr wrap="none">
            <a:spAutoFit/>
          </a:bodyPr>
          <a:lstStyle/>
          <a:p>
            <a:endParaRPr lang="en-US" dirty="0"/>
          </a:p>
          <a:p>
            <a:r>
              <a:rPr lang="en-US" dirty="0"/>
              <a:t>*</a:t>
            </a:r>
            <a:r>
              <a:rPr lang="en-US" dirty="0" err="1"/>
              <a:t>dApps</a:t>
            </a:r>
            <a:r>
              <a:rPr lang="en-US" dirty="0"/>
              <a:t>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ext uri="{D42A27DB-BD31-4B8C-83A1-F6EECF244321}">
                <p14:modId xmlns:p14="http://schemas.microsoft.com/office/powerpoint/2010/main" val="2764323546"/>
              </p:ext>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a:effectLst/>
                        </a:rPr>
                        <a:t>500</a:t>
                      </a:r>
                      <a:endParaRPr lang="en-US" altLang="zh-CN"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a:effectLst/>
                        </a:rPr>
                        <a:t>500</a:t>
                      </a:r>
                      <a:endParaRPr lang="en-US" altLang="zh-CN"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460794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p:txBody>
          <a:bodyPr/>
          <a:lstStyle/>
          <a:p>
            <a:r>
              <a:rPr lang="en-CA" dirty="0"/>
              <a:t>NEO distributed 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Michael Herman</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pic>
        <p:nvPicPr>
          <p:cNvPr id="4098" name="Picture 2" descr="https://secure.meetupstatic.com/photos/event/d/3/c/5/highres_469074213.jpeg">
            <a:extLst>
              <a:ext uri="{FF2B5EF4-FFF2-40B4-BE49-F238E27FC236}">
                <a16:creationId xmlns:a16="http://schemas.microsoft.com/office/drawing/2014/main" id="{AB1EBB0B-2231-44DA-A1DF-69EFA8777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425" y="971210"/>
            <a:ext cx="752475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016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dirty="0"/>
              <a:t>Smart contract == a program capable of working with few up to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CA" dirty="0"/>
              <a:t>NEO Blockchain as a Enterprise Application Platform</a:t>
            </a:r>
            <a:br>
              <a:rPr lang="en-CA" dirty="0"/>
            </a:br>
            <a:r>
              <a:rPr lang="en-US" sz="2700" dirty="0" err="1"/>
              <a:t>NeoDraw</a:t>
            </a:r>
            <a:r>
              <a:rPr lang="en-US" sz="2700" dirty="0"/>
              <a:t> - NEO Multi-Person Shared Whiteboard dApp</a:t>
            </a: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err="1"/>
              <a:t>NeoDraw</a:t>
            </a:r>
            <a:r>
              <a:rPr lang="en-US" dirty="0"/>
              <a:t> is advanced proof-of-concept distributed application (dApp) for the NEO Persistable Classes (NPC) Entity-based dApp (e-dApp) Platform running on the NEO Blockchain.</a:t>
            </a:r>
          </a:p>
          <a:p>
            <a:r>
              <a:rPr lang="en-CA" dirty="0"/>
              <a:t>Uses 3 entities</a:t>
            </a:r>
          </a:p>
          <a:p>
            <a:pPr lvl="1"/>
            <a:r>
              <a:rPr lang="en-CA" dirty="0" err="1"/>
              <a:t>UserCredentials</a:t>
            </a:r>
            <a:endParaRPr lang="en-CA" dirty="0"/>
          </a:p>
          <a:p>
            <a:pPr lvl="2"/>
            <a:r>
              <a:rPr lang="en-CA" dirty="0"/>
              <a:t>User name and User Password</a:t>
            </a:r>
          </a:p>
          <a:p>
            <a:pPr lvl="1"/>
            <a:r>
              <a:rPr lang="en-CA" dirty="0" err="1"/>
              <a:t>UserPoint</a:t>
            </a:r>
            <a:endParaRPr lang="en-CA" dirty="0"/>
          </a:p>
          <a:p>
            <a:pPr lvl="2"/>
            <a:r>
              <a:rPr lang="en-CA" dirty="0"/>
              <a:t>Array of (X,Y) coordinates/user</a:t>
            </a:r>
          </a:p>
          <a:p>
            <a:pPr lvl="1"/>
            <a:r>
              <a:rPr lang="en-CA" dirty="0" err="1"/>
              <a:t>NeoCounter</a:t>
            </a:r>
            <a:endParaRPr lang="en-CA" dirty="0"/>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p:txBody>
          <a:bodyPr/>
          <a:lstStyle/>
          <a:p>
            <a:r>
              <a:rPr lang="en-CA" dirty="0" err="1"/>
              <a:t>NeoX</a:t>
            </a:r>
            <a:r>
              <a:rPr lang="en-CA" dirty="0"/>
              <a:t>: Allowing Private-Public Exchanges</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ext uri="{D42A27DB-BD31-4B8C-83A1-F6EECF244321}">
                <p14:modId xmlns:p14="http://schemas.microsoft.com/office/powerpoint/2010/main" val="595321662"/>
              </p:ext>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3167411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34341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AB7E5-ECB3-4517-BB61-A21E92B35D8D}"/>
              </a:ext>
            </a:extLst>
          </p:cNvPr>
          <p:cNvSpPr>
            <a:spLocks noGrp="1"/>
          </p:cNvSpPr>
          <p:nvPr>
            <p:ph type="title"/>
          </p:nvPr>
        </p:nvSpPr>
        <p:spPr/>
        <p:txBody>
          <a:bodyPr>
            <a:normAutofit fontScale="90000"/>
          </a:bodyPr>
          <a:lstStyle/>
          <a:p>
            <a:r>
              <a:rPr lang="en-US" altLang="zh-CN" dirty="0"/>
              <a:t>Competition </a:t>
            </a:r>
            <a:br>
              <a:rPr lang="en-US" altLang="zh-CN" dirty="0"/>
            </a:br>
            <a:r>
              <a:rPr lang="en-US" altLang="zh-CN" sz="2700" dirty="0"/>
              <a:t>http://www.neo.org/competition.html</a:t>
            </a:r>
            <a:endParaRPr lang="zh-CN" altLang="en-US" sz="2700" dirty="0"/>
          </a:p>
        </p:txBody>
      </p:sp>
      <p:pic>
        <p:nvPicPr>
          <p:cNvPr id="4" name="图片 3">
            <a:extLst>
              <a:ext uri="{FF2B5EF4-FFF2-40B4-BE49-F238E27FC236}">
                <a16:creationId xmlns:a16="http://schemas.microsoft.com/office/drawing/2014/main" id="{2B62E6F9-3BFF-45AC-BED1-B0049F80A3C6}"/>
              </a:ext>
            </a:extLst>
          </p:cNvPr>
          <p:cNvPicPr>
            <a:picLocks noChangeAspect="1"/>
          </p:cNvPicPr>
          <p:nvPr/>
        </p:nvPicPr>
        <p:blipFill>
          <a:blip r:embed="rId2"/>
          <a:stretch>
            <a:fillRect/>
          </a:stretch>
        </p:blipFill>
        <p:spPr>
          <a:xfrm>
            <a:off x="677334" y="2255896"/>
            <a:ext cx="9144000" cy="2583951"/>
          </a:xfrm>
          <a:prstGeom prst="rect">
            <a:avLst/>
          </a:prstGeom>
        </p:spPr>
      </p:pic>
    </p:spTree>
    <p:extLst>
      <p:ext uri="{BB962C8B-B14F-4D97-AF65-F5344CB8AC3E}">
        <p14:creationId xmlns:p14="http://schemas.microsoft.com/office/powerpoint/2010/main" val="3625790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76C-D0B6-4342-94E6-97671D7E12ED}"/>
              </a:ext>
            </a:extLst>
          </p:cNvPr>
          <p:cNvSpPr>
            <a:spLocks noGrp="1"/>
          </p:cNvSpPr>
          <p:nvPr>
            <p:ph type="title"/>
          </p:nvPr>
        </p:nvSpPr>
        <p:spPr/>
        <p:txBody>
          <a:bodyPr>
            <a:normAutofit fontScale="90000"/>
          </a:bodyPr>
          <a:lstStyle/>
          <a:p>
            <a:r>
              <a:rPr lang="en-CA" dirty="0"/>
              <a:t>City of Zion (</a:t>
            </a:r>
            <a:r>
              <a:rPr lang="en-CA" dirty="0" err="1"/>
              <a:t>CoZ</a:t>
            </a:r>
            <a:r>
              <a:rPr lang="en-CA" dirty="0"/>
              <a:t>)</a:t>
            </a:r>
            <a:br>
              <a:rPr lang="en-CA" dirty="0"/>
            </a:br>
            <a:r>
              <a:rPr lang="en-CA" sz="2700" dirty="0">
                <a:hlinkClick r:id="rId2"/>
              </a:rPr>
              <a:t>https://cityofzion.io/</a:t>
            </a:r>
            <a:r>
              <a:rPr lang="en-CA" sz="2700" dirty="0"/>
              <a:t> </a:t>
            </a:r>
          </a:p>
        </p:txBody>
      </p:sp>
      <p:sp>
        <p:nvSpPr>
          <p:cNvPr id="3" name="Content Placeholder 2">
            <a:extLst>
              <a:ext uri="{FF2B5EF4-FFF2-40B4-BE49-F238E27FC236}">
                <a16:creationId xmlns:a16="http://schemas.microsoft.com/office/drawing/2014/main" id="{7BD45E3F-8B89-4533-9B94-DF27AEA197C2}"/>
              </a:ext>
            </a:extLst>
          </p:cNvPr>
          <p:cNvSpPr>
            <a:spLocks noGrp="1"/>
          </p:cNvSpPr>
          <p:nvPr>
            <p:ph idx="1"/>
          </p:nvPr>
        </p:nvSpPr>
        <p:spPr/>
        <p:txBody>
          <a:bodyPr/>
          <a:lstStyle/>
          <a:p>
            <a:r>
              <a:rPr lang="en-US" dirty="0"/>
              <a:t>“Home of the Open-source Global NEO Developer Community”</a:t>
            </a:r>
          </a:p>
          <a:p>
            <a:r>
              <a:rPr lang="en-US" dirty="0"/>
              <a:t>We are an independent group of open source developers, designers and translators formed to support the NEO Blockchain core and ecosystem.</a:t>
            </a:r>
            <a:endParaRPr lang="en-CA" dirty="0"/>
          </a:p>
          <a:p>
            <a:r>
              <a:rPr lang="en-CA" dirty="0"/>
              <a:t>City of Zion Repository</a:t>
            </a:r>
            <a:br>
              <a:rPr lang="en-CA" dirty="0"/>
            </a:br>
            <a:r>
              <a:rPr lang="en-CA" dirty="0">
                <a:hlinkClick r:id="rId2"/>
              </a:rPr>
              <a:t>https://cityofzion.io/</a:t>
            </a:r>
            <a:r>
              <a:rPr lang="en-CA" dirty="0"/>
              <a:t>  </a:t>
            </a:r>
          </a:p>
          <a:p>
            <a:r>
              <a:rPr lang="en-CA" dirty="0"/>
              <a:t>City of Zion Projects</a:t>
            </a:r>
          </a:p>
          <a:p>
            <a:pPr lvl="1"/>
            <a:r>
              <a:rPr lang="en-CA" dirty="0"/>
              <a:t>TODO</a:t>
            </a:r>
            <a:endParaRPr lang="en-US" dirty="0"/>
          </a:p>
        </p:txBody>
      </p:sp>
      <p:sp>
        <p:nvSpPr>
          <p:cNvPr id="4" name="Date Placeholder 3">
            <a:extLst>
              <a:ext uri="{FF2B5EF4-FFF2-40B4-BE49-F238E27FC236}">
                <a16:creationId xmlns:a16="http://schemas.microsoft.com/office/drawing/2014/main" id="{41015FB7-7328-4759-BE0A-80911B5E0C2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AB0C05F-3C4F-4298-8C3F-814CA4AF6F72}"/>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CA906CA0-F080-4B2A-9669-F156071A7C03}"/>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130104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76C-D0B6-4342-94E6-97671D7E12ED}"/>
              </a:ext>
            </a:extLst>
          </p:cNvPr>
          <p:cNvSpPr>
            <a:spLocks noGrp="1"/>
          </p:cNvSpPr>
          <p:nvPr>
            <p:ph type="title"/>
          </p:nvPr>
        </p:nvSpPr>
        <p:spPr/>
        <p:txBody>
          <a:bodyPr>
            <a:normAutofit/>
          </a:bodyPr>
          <a:lstStyle/>
          <a:p>
            <a:r>
              <a:rPr lang="en-CA" dirty="0"/>
              <a:t>How to a join CoZ?</a:t>
            </a:r>
            <a:endParaRPr lang="en-CA" sz="2700" dirty="0"/>
          </a:p>
        </p:txBody>
      </p:sp>
      <p:sp>
        <p:nvSpPr>
          <p:cNvPr id="3" name="Content Placeholder 2">
            <a:extLst>
              <a:ext uri="{FF2B5EF4-FFF2-40B4-BE49-F238E27FC236}">
                <a16:creationId xmlns:a16="http://schemas.microsoft.com/office/drawing/2014/main" id="{7BD45E3F-8B89-4533-9B94-DF27AEA197C2}"/>
              </a:ext>
            </a:extLst>
          </p:cNvPr>
          <p:cNvSpPr>
            <a:spLocks noGrp="1"/>
          </p:cNvSpPr>
          <p:nvPr>
            <p:ph idx="1"/>
          </p:nvPr>
        </p:nvSpPr>
        <p:spPr>
          <a:xfrm>
            <a:off x="677333" y="1801907"/>
            <a:ext cx="9938851" cy="4239456"/>
          </a:xfrm>
        </p:spPr>
        <p:txBody>
          <a:bodyPr/>
          <a:lstStyle/>
          <a:p>
            <a:r>
              <a:rPr lang="en-US" dirty="0"/>
              <a:t>The community (and acceptance) into the community is based on the principle of “doers”.</a:t>
            </a:r>
          </a:p>
          <a:p>
            <a:endParaRPr lang="en-US" dirty="0"/>
          </a:p>
          <a:p>
            <a:r>
              <a:rPr lang="en-US" dirty="0"/>
              <a:t>mwherman2000 – February 21 at 7:57 AM</a:t>
            </a:r>
          </a:p>
          <a:p>
            <a:pPr lvl="1"/>
            <a:r>
              <a:rPr lang="en-US" i="1" dirty="0"/>
              <a:t>The CoZ community is based on this deeply engrained principle of "doers" </a:t>
            </a:r>
          </a:p>
          <a:p>
            <a:pPr lvl="1"/>
            <a:r>
              <a:rPr lang="en-US" i="1" dirty="0"/>
              <a:t>...you don't ask to do a project, or propose a project or anything like that.  </a:t>
            </a:r>
          </a:p>
          <a:p>
            <a:pPr lvl="1"/>
            <a:r>
              <a:rPr lang="en-US" i="1" dirty="0"/>
              <a:t>…just "do it" and if CoZ thinks it's non-trivial and that you have been contributing to the NEO community, you may get invited to fork your project over to CoZ and become an official CoZ Developer. </a:t>
            </a:r>
          </a:p>
          <a:p>
            <a:pPr lvl="1"/>
            <a:r>
              <a:rPr lang="en-US" i="1" dirty="0"/>
              <a:t>...so just start doing </a:t>
            </a:r>
            <a:r>
              <a:rPr lang="en-US" i="1" dirty="0">
                <a:sym typeface="Wingdings" panose="05000000000000000000" pitchFamily="2" charset="2"/>
              </a:rPr>
              <a:t> </a:t>
            </a:r>
          </a:p>
          <a:p>
            <a:pPr lvl="1"/>
            <a:endParaRPr lang="en-US" dirty="0">
              <a:sym typeface="Wingdings" panose="05000000000000000000" pitchFamily="2" charset="2"/>
            </a:endParaRPr>
          </a:p>
          <a:p>
            <a:r>
              <a:rPr lang="en-US" dirty="0">
                <a:sym typeface="Wingdings" panose="05000000000000000000" pitchFamily="2" charset="2"/>
              </a:rPr>
              <a:t>When you are invited to join, we want to you continue to “do what you’re already doing” as well as contribute to developing the broader CoZ/NEO community.</a:t>
            </a:r>
            <a:endParaRPr lang="en-US" dirty="0"/>
          </a:p>
        </p:txBody>
      </p:sp>
      <p:sp>
        <p:nvSpPr>
          <p:cNvPr id="4" name="Date Placeholder 3">
            <a:extLst>
              <a:ext uri="{FF2B5EF4-FFF2-40B4-BE49-F238E27FC236}">
                <a16:creationId xmlns:a16="http://schemas.microsoft.com/office/drawing/2014/main" id="{41015FB7-7328-4759-BE0A-80911B5E0C2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AB0C05F-3C4F-4298-8C3F-814CA4AF6F72}"/>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CA906CA0-F080-4B2A-9669-F156071A7C03}"/>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510507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28</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err="1"/>
              <a:t>HackCU</a:t>
            </a:r>
            <a:r>
              <a:rPr lang="en-US" dirty="0"/>
              <a:t>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a:t>3/14/2018</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Why NEO?</a:t>
            </a:r>
          </a:p>
          <a:p>
            <a:pPr>
              <a:buFont typeface="+mj-lt"/>
              <a:buAutoNum type="arabicPeriod"/>
            </a:pPr>
            <a:r>
              <a:rPr lang="en-US" dirty="0"/>
              <a:t>NEO Resources</a:t>
            </a:r>
          </a:p>
          <a:p>
            <a:pPr>
              <a:buFont typeface="+mj-lt"/>
              <a:buAutoNum type="arabicPeriod"/>
            </a:pPr>
            <a:r>
              <a:rPr lang="en-US" b="1" dirty="0"/>
              <a:t>NEO Blockchain C# Center of Excellence</a:t>
            </a:r>
          </a:p>
          <a:p>
            <a:pPr>
              <a:buFont typeface="+mj-lt"/>
              <a:buAutoNum type="arabicPeriod"/>
            </a:pPr>
            <a:r>
              <a:rPr lang="en-US" dirty="0"/>
              <a:t>Networking</a:t>
            </a:r>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~$500K in prizes</a:t>
            </a:r>
          </a:p>
        </p:txBody>
      </p:sp>
    </p:spTree>
    <p:extLst>
      <p:ext uri="{BB962C8B-B14F-4D97-AF65-F5344CB8AC3E}">
        <p14:creationId xmlns:p14="http://schemas.microsoft.com/office/powerpoint/2010/main" val="4259382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814667"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[Blockchain agnostic strategy] </a:t>
            </a:r>
            <a:r>
              <a:rPr lang="en-US" sz="1400" dirty="0" err="1"/>
              <a:t>Jibrel</a:t>
            </a:r>
            <a:r>
              <a:rPr lang="en-US" sz="1400" dirty="0"/>
              <a:t> Network founder looking to switch from Ethereum to NEO</a:t>
            </a:r>
            <a:br>
              <a:rPr lang="en-US" sz="1400" dirty="0"/>
            </a:br>
            <a:r>
              <a:rPr lang="en-US" sz="1400" dirty="0">
                <a:hlinkClick r:id="rId3"/>
              </a:rPr>
              <a:t>https://imgur.com/oHYTYi2</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4"/>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5"/>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6"/>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7"/>
              </a:rPr>
              <a:t>http://wowoonet.com/news.html#news_2018_6</a:t>
            </a:r>
            <a:r>
              <a:rPr lang="en-US" sz="1400" dirty="0"/>
              <a:t> </a:t>
            </a:r>
          </a:p>
          <a:p>
            <a:r>
              <a:rPr lang="en-US" sz="1400" dirty="0"/>
              <a:t>[ETH to NEO] Three things to consider when choosing a blockchain for your project — or why </a:t>
            </a:r>
            <a:r>
              <a:rPr lang="en-US" sz="1400" dirty="0" err="1"/>
              <a:t>Veris</a:t>
            </a:r>
            <a:r>
              <a:rPr lang="en-US" sz="1400" dirty="0"/>
              <a:t> chose NEO.</a:t>
            </a:r>
            <a:br>
              <a:rPr lang="en-US" sz="1400" dirty="0"/>
            </a:br>
            <a:r>
              <a:rPr lang="en-US" sz="1400" dirty="0">
                <a:hlinkClick r:id="rId8"/>
              </a:rPr>
              <a:t>https://medium.com/verisfoundation/three-things-to-consider-when-choosing-a-blockchain-for-your-project-or-why-veris-chose-neo-b4483135c382</a:t>
            </a:r>
            <a:r>
              <a:rPr lang="en-US" sz="1400" dirty="0"/>
              <a:t> </a:t>
            </a:r>
            <a:br>
              <a:rPr lang="en-US" dirty="0"/>
            </a:br>
            <a:br>
              <a:rPr lang="en-US" dirty="0"/>
            </a:br>
            <a:endParaRPr lang="en-US" dirty="0"/>
          </a:p>
          <a:p>
            <a:pPr lvl="1"/>
            <a:endParaRPr lang="en-US" dirty="0"/>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a:t>
            </a:r>
            <a:r>
              <a:rPr lang="en-US" dirty="0" err="1"/>
              <a:t>Hongfei</a:t>
            </a:r>
            <a:br>
              <a:rPr lang="en-CA" dirty="0"/>
            </a:br>
            <a:r>
              <a:rPr lang="en-CA" dirty="0">
                <a:hlinkClick r:id="rId2"/>
              </a:rPr>
              <a:t>https://www.youtube.com/watch?v=th7jZlmoZBc</a:t>
            </a:r>
            <a:r>
              <a:rPr lang="en-CA" dirty="0"/>
              <a:t> </a:t>
            </a:r>
          </a:p>
          <a:p>
            <a:r>
              <a:rPr lang="en-US" dirty="0"/>
              <a:t>Malcolm </a:t>
            </a:r>
            <a:r>
              <a:rPr lang="en-US" dirty="0" err="1"/>
              <a:t>Lerider's</a:t>
            </a:r>
            <a:r>
              <a:rPr lang="en-US" dirty="0"/>
              <a:t> speech for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a:t>
            </a:r>
            <a:r>
              <a:rPr lang="en-CA" dirty="0" err="1"/>
              <a:t>NeoVM</a:t>
            </a:r>
            <a:r>
              <a:rPr lang="en-CA" dirty="0"/>
              <a:t> &amp; </a:t>
            </a:r>
            <a:r>
              <a:rPr lang="en-CA" dirty="0" err="1"/>
              <a:t>NeoContract</a:t>
            </a:r>
            <a:r>
              <a:rPr lang="en-CA" dirty="0"/>
              <a:t> [English Subtitles]</a:t>
            </a:r>
            <a:br>
              <a:rPr lang="en-CA" dirty="0"/>
            </a:br>
            <a:r>
              <a:rPr lang="en-CA" dirty="0">
                <a:hlinkClick r:id="rId4"/>
              </a:rPr>
              <a:t>https://www.youtube.com/watch?v=fLppte-guYE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a:t>
            </a:r>
            <a:r>
              <a:rPr lang="en-CA" dirty="0" err="1"/>
              <a:t>Devcon</a:t>
            </a:r>
            <a:r>
              <a:rPr lang="en-CA" dirty="0"/>
              <a:t>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a:t>
            </a:r>
            <a:r>
              <a:rPr lang="en-CA" dirty="0" err="1"/>
              <a:t>csharpcoe</a:t>
            </a:r>
            <a:r>
              <a:rPr lang="en-CA" dirty="0"/>
              <a:t>)</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https://github.com/mwherman2000/neo-windocs</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https://github.com/mwherman2000/neo-windocs/tree/master/windocs/quickstart-csharp/README.md</a:t>
            </a:r>
            <a:r>
              <a:rPr lang="en-US" dirty="0"/>
              <a:t> </a:t>
            </a:r>
          </a:p>
          <a:p>
            <a:pPr lvl="1"/>
            <a:r>
              <a:rPr lang="en-US" dirty="0"/>
              <a:t>NEO Blockchain Architecture Reference Model (ARM) for .NET Developers (neo-charm)</a:t>
            </a:r>
            <a:br>
              <a:rPr lang="en-US" dirty="0"/>
            </a:br>
            <a:r>
              <a:rPr lang="en-US" dirty="0">
                <a:hlinkClick r:id="rId4"/>
              </a:rPr>
              <a:t>https://github.com/mwherman2000/neo-windocs/blob/master/windocs/neo-charm/README.md</a:t>
            </a:r>
            <a:r>
              <a:rPr lang="en-US" dirty="0"/>
              <a:t> </a:t>
            </a:r>
          </a:p>
          <a:p>
            <a:pPr lvl="1"/>
            <a:r>
              <a:rPr lang="en-US" dirty="0"/>
              <a:t>NEO Blockchain Toronto Meetup</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tooltip="https://github.com/mwherman2000/neo-windocs/blob/master/windocs/quickstart-csharp/README.md"/>
              </a:rPr>
              <a:t>https://github.com/mwherman2000/neo-windocs</a:t>
            </a:r>
            <a:br>
              <a:rPr lang="en-US" sz="2700" dirty="0">
                <a:hlinkClick r:id="rId2" tooltip="https://github.com/mwherman2000/neo-windocs/blob/master/windocs/quickstart-csharp/README.md"/>
              </a:rPr>
            </a:br>
            <a:r>
              <a:rPr lang="en-US" sz="2700" dirty="0">
                <a:hlinkClick r:id="rId2" tooltip="https://github.com/mwherman2000/neo-windocs/blob/master/windocs/quickstart-csharp/README.md"/>
              </a:rPr>
              <a:t>/blob/master/windocs/quickstart-csharp/README.md</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a:t>
            </a:r>
            <a:r>
              <a:rPr lang="en-US" sz="1200" dirty="0" err="1"/>
              <a:t>NeoContractPlugin</a:t>
            </a:r>
            <a:r>
              <a:rPr lang="en-US" sz="1200" dirty="0"/>
              <a:t>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a:t>
            </a:r>
            <a:r>
              <a:rPr lang="en-US" sz="1200" dirty="0" err="1"/>
              <a:t>privatenet</a:t>
            </a:r>
            <a:r>
              <a:rPr lang="en-US" sz="1200" dirty="0"/>
              <a: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a:t>
            </a:r>
            <a:r>
              <a:rPr lang="en-US" sz="1200" dirty="0" err="1"/>
              <a:t>privatenet</a:t>
            </a:r>
            <a:r>
              <a:rPr lang="en-US" sz="1200" dirty="0"/>
              <a: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9810834" cy="1320800"/>
          </a:xfrm>
        </p:spPr>
        <p:txBody>
          <a:bodyPr>
            <a:normAutofit fontScale="90000"/>
          </a:bodyPr>
          <a:lstStyle/>
          <a:p>
            <a:r>
              <a:rPr lang="en-US" dirty="0"/>
              <a:t>NEO Blockchain Architecture Reference Model (ARM) for .NET Developers (neo-charm)</a:t>
            </a:r>
            <a:br>
              <a:rPr lang="en-US" dirty="0"/>
            </a:br>
            <a:r>
              <a:rPr lang="en-US" sz="2700" dirty="0">
                <a:hlinkClick r:id="rId2"/>
              </a:rPr>
              <a:t>https://github.com/mwherman2000/neo-windocs/</a:t>
            </a:r>
            <a:r>
              <a:rPr lang="en-US" sz="2700" dirty="0"/>
              <a:t> blob/master/windocs/neo-charm/README.md</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0119003" cy="1320800"/>
          </a:xfrm>
        </p:spPr>
        <p:txBody>
          <a:bodyPr>
            <a:normAutofit fontScale="90000"/>
          </a:bodyPr>
          <a:lstStyle/>
          <a:p>
            <a:r>
              <a:rPr lang="en-US" dirty="0"/>
              <a:t>NEO Blockchain Toronto (@</a:t>
            </a:r>
            <a:r>
              <a:rPr lang="en-US" dirty="0" err="1"/>
              <a:t>neotoronto</a:t>
            </a:r>
            <a:r>
              <a:rPr lang="en-US" dirty="0"/>
              <a:t>)</a:t>
            </a:r>
            <a:br>
              <a:rPr lang="en-US" dirty="0"/>
            </a:br>
            <a:r>
              <a:rPr lang="en-US" sz="2700" dirty="0">
                <a:hlinkClick r:id="rId2"/>
              </a:rPr>
              <a:t>https://github.com/mwherman2000/neo-windocs/</a:t>
            </a:r>
            <a:r>
              <a:rPr lang="en-US" sz="2700" dirty="0"/>
              <a:t> tree/master/events/2018-neo-blockchain-toronto</a:t>
            </a:r>
            <a:br>
              <a:rPr lang="en-US" dirty="0"/>
            </a:br>
            <a:endParaRPr lang="en-CA" dirty="0"/>
          </a:p>
        </p:txBody>
      </p:sp>
      <p:pic>
        <p:nvPicPr>
          <p:cNvPr id="3" name="Picture 2">
            <a:extLst>
              <a:ext uri="{FF2B5EF4-FFF2-40B4-BE49-F238E27FC236}">
                <a16:creationId xmlns:a16="http://schemas.microsoft.com/office/drawing/2014/main" id="{3DE6B481-77FD-4388-915B-947058F429A6}"/>
              </a:ext>
            </a:extLst>
          </p:cNvPr>
          <p:cNvPicPr>
            <a:picLocks noChangeAspect="1"/>
          </p:cNvPicPr>
          <p:nvPr/>
        </p:nvPicPr>
        <p:blipFill>
          <a:blip r:embed="rId3"/>
          <a:stretch>
            <a:fillRect/>
          </a:stretch>
        </p:blipFill>
        <p:spPr>
          <a:xfrm>
            <a:off x="1318779" y="2238232"/>
            <a:ext cx="5865366" cy="4320000"/>
          </a:xfrm>
          <a:prstGeom prst="rect">
            <a:avLst/>
          </a:prstGeom>
          <a:ln>
            <a:solidFill>
              <a:schemeClr val="accent2"/>
            </a:solidFill>
          </a:ln>
        </p:spPr>
      </p:pic>
    </p:spTree>
    <p:extLst>
      <p:ext uri="{BB962C8B-B14F-4D97-AF65-F5344CB8AC3E}">
        <p14:creationId xmlns:p14="http://schemas.microsoft.com/office/powerpoint/2010/main" val="351680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a:xfrm>
            <a:off x="677334" y="1661613"/>
            <a:ext cx="4184035" cy="4245898"/>
          </a:xfrm>
        </p:spPr>
        <p:txBody>
          <a:bodyPr>
            <a:normAutofit lnSpcReduction="10000"/>
          </a:bodyPr>
          <a:lstStyle/>
          <a:p>
            <a:pPr marL="0" indent="0">
              <a:buNone/>
            </a:pPr>
            <a:r>
              <a:rPr lang="en-CA" b="1" dirty="0"/>
              <a:t>We </a:t>
            </a:r>
            <a:r>
              <a:rPr lang="en-CA" b="1" u="sng" dirty="0"/>
              <a:t>operate</a:t>
            </a:r>
            <a:r>
              <a:rPr lang="en-CA" b="1" dirty="0"/>
              <a:t> like a blockchain</a:t>
            </a:r>
          </a:p>
          <a:p>
            <a:r>
              <a:rPr lang="en-CA" dirty="0"/>
              <a:t>Decentralized</a:t>
            </a:r>
          </a:p>
          <a:p>
            <a:r>
              <a:rPr lang="en-CA" dirty="0"/>
              <a:t>Community based</a:t>
            </a:r>
          </a:p>
          <a:p>
            <a:r>
              <a:rPr lang="en-CA" dirty="0"/>
              <a:t>Consensus driven</a:t>
            </a:r>
          </a:p>
          <a:p>
            <a:r>
              <a:rPr lang="en-CA" dirty="0"/>
              <a:t>Creators of value</a:t>
            </a:r>
          </a:p>
          <a:p>
            <a:r>
              <a:rPr lang="en-CA" dirty="0"/>
              <a:t>Store value</a:t>
            </a:r>
          </a:p>
          <a:p>
            <a:r>
              <a:rPr lang="en-CA" dirty="0"/>
              <a:t>Transfer value</a:t>
            </a:r>
          </a:p>
          <a:p>
            <a:r>
              <a:rPr lang="en-CA" dirty="0"/>
              <a:t>Multi-disciplinary</a:t>
            </a:r>
          </a:p>
          <a:p>
            <a:r>
              <a:rPr lang="en-CA" dirty="0"/>
              <a:t>Multi-application</a:t>
            </a:r>
          </a:p>
          <a:p>
            <a:r>
              <a:rPr lang="en-CA" dirty="0"/>
              <a:t>Multi-technology</a:t>
            </a:r>
          </a:p>
          <a:p>
            <a:r>
              <a:rPr lang="en-CA" dirty="0"/>
              <a:t>Multi-industry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a:xfrm>
            <a:off x="4748298" y="1661613"/>
            <a:ext cx="4184034" cy="4245898"/>
          </a:xfrm>
        </p:spPr>
        <p:txBody>
          <a:bodyPr>
            <a:normAutofit lnSpcReduction="10000"/>
          </a:bodyPr>
          <a:lstStyle/>
          <a:p>
            <a:pPr marL="0" indent="0">
              <a:buNone/>
            </a:pPr>
            <a:r>
              <a:rPr lang="en-CA" b="1" dirty="0"/>
              <a:t>We </a:t>
            </a:r>
            <a:r>
              <a:rPr lang="en-CA" b="1" u="sng" dirty="0"/>
              <a:t>behave</a:t>
            </a:r>
            <a:r>
              <a:rPr lang="en-CA" b="1" dirty="0"/>
              <a:t> like a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Diverse</a:t>
            </a:r>
          </a:p>
          <a:p>
            <a:r>
              <a:rPr lang="en-CA" dirty="0"/>
              <a:t>Committed</a:t>
            </a:r>
          </a:p>
          <a:p>
            <a:r>
              <a:rPr lang="en-CA" dirty="0"/>
              <a:t>Watching out for the next person</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621685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Thank you for coming out this evening</a:t>
            </a:r>
          </a:p>
        </p:txBody>
      </p:sp>
      <p:sp>
        <p:nvSpPr>
          <p:cNvPr id="3" name="Text Placeholder 2">
            <a:extLst>
              <a:ext uri="{FF2B5EF4-FFF2-40B4-BE49-F238E27FC236}">
                <a16:creationId xmlns:a16="http://schemas.microsoft.com/office/drawing/2014/main" id="{3B9548F5-A59B-4374-BE16-EABDD870AB6A}"/>
              </a:ext>
            </a:extLst>
          </p:cNvPr>
          <p:cNvSpPr>
            <a:spLocks noGrp="1"/>
          </p:cNvSpPr>
          <p:nvPr>
            <p:ph type="body" idx="1"/>
          </p:nvPr>
        </p:nvSpPr>
        <p:spPr>
          <a:xfrm>
            <a:off x="677335" y="4791217"/>
            <a:ext cx="9389856" cy="860400"/>
          </a:xfrm>
        </p:spPr>
        <p:txBody>
          <a:bodyPr/>
          <a:lstStyle/>
          <a:p>
            <a:r>
              <a:rPr lang="en-CA" dirty="0"/>
              <a:t>Meetup the second Wednesday evening of each month:</a:t>
            </a:r>
          </a:p>
          <a:p>
            <a:r>
              <a:rPr lang="en-CA" dirty="0"/>
              <a:t>							</a:t>
            </a:r>
            <a:r>
              <a:rPr lang="en-CA" b="1" dirty="0"/>
              <a:t>April 11</a:t>
            </a:r>
            <a:r>
              <a:rPr lang="en-CA" dirty="0"/>
              <a:t>, May 9, June 13 </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a:t>3/14/2018</a:t>
            </a:r>
            <a:endParaRPr lang="en-US" dirty="0"/>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a:t>NEO Blockchain Toronto</a:t>
            </a:r>
            <a:endParaRPr lang="en-US" dirty="0"/>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801906"/>
            <a:ext cx="9685866" cy="5056093"/>
          </a:xfrm>
        </p:spPr>
        <p:txBody>
          <a:bodyPr>
            <a:normAutofit fontScale="92500" lnSpcReduction="10000"/>
          </a:bodyPr>
          <a:lstStyle/>
          <a:p>
            <a:r>
              <a:rPr lang="en-CA" dirty="0"/>
              <a:t>Past: Decades of experience on the Microsoft platform, Alberta cattle rancher, scuba diver and downhill skier</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a:t>
            </a:r>
            <a:r>
              <a:rPr lang="en-CA" dirty="0" err="1"/>
              <a:t>gui</a:t>
            </a:r>
            <a:r>
              <a:rPr lang="en-CA" dirty="0"/>
              <a:t>-developer projects)</a:t>
            </a:r>
          </a:p>
          <a:p>
            <a:pPr lvl="1"/>
            <a:r>
              <a:rPr lang="en-CA" dirty="0"/>
              <a:t>mwherman2000/neo-</a:t>
            </a:r>
            <a:r>
              <a:rPr lang="en-CA" dirty="0" err="1"/>
              <a:t>persistableclasses</a:t>
            </a:r>
            <a:r>
              <a:rPr lang="en-CA" dirty="0"/>
              <a:t> project – home of the NEO </a:t>
            </a:r>
            <a:r>
              <a:rPr lang="en-CA" dirty="0" err="1"/>
              <a:t>Persistible</a:t>
            </a:r>
            <a:r>
              <a:rPr lang="en-CA" dirty="0"/>
              <a:t> Class Framework (NPC) for efficient object-oriented smart contract development using C#.NEO</a:t>
            </a:r>
          </a:p>
          <a:p>
            <a:pPr lvl="1"/>
            <a:r>
              <a:rPr lang="en-CA" dirty="0"/>
              <a:t>mwherman2000/</a:t>
            </a:r>
            <a:r>
              <a:rPr lang="en-CA" dirty="0" err="1"/>
              <a:t>dotnetquickstart</a:t>
            </a:r>
            <a:r>
              <a:rPr lang="en-CA" dirty="0"/>
              <a: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spTree>
    <p:extLst>
      <p:ext uri="{BB962C8B-B14F-4D97-AF65-F5344CB8AC3E}">
        <p14:creationId xmlns:p14="http://schemas.microsoft.com/office/powerpoint/2010/main" val="4196136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5EDD0-F324-4244-841B-CE1CEF1899AC}"/>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92A4FF88-059F-4EE2-B2F8-C2EA4313BDA7}"/>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9D36BA63-3787-441B-A3BF-D95D367CAD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08B66985-F900-41E5-AA7A-1CA5D686F2E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5EF0228-571F-410F-B842-75727B8CBA70}"/>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736668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24,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spTree>
    <p:extLst>
      <p:ext uri="{BB962C8B-B14F-4D97-AF65-F5344CB8AC3E}">
        <p14:creationId xmlns:p14="http://schemas.microsoft.com/office/powerpoint/2010/main" val="250126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normAutofit/>
          </a:bodyPr>
          <a:lstStyle/>
          <a:p>
            <a:r>
              <a:rPr lang="en-CA" dirty="0"/>
              <a:t>Lead </a:t>
            </a:r>
            <a:r>
              <a:rPr lang="en-CA" dirty="0" err="1"/>
              <a:t>Neoxplorer</a:t>
            </a:r>
            <a:r>
              <a:rPr lang="en-CA" dirty="0"/>
              <a:t>: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tooltip="https://github.com/mwherman2000/neo-windocs"/>
              </a:rPr>
              <a:t>https://github.com/mwherman2000/neo-windocs/events</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a:t>
            </a:r>
          </a:p>
          <a:p>
            <a:pPr lvl="1"/>
            <a:r>
              <a:rPr lang="it-IT" dirty="0"/>
              <a:t>Software Developer/Achitect?</a:t>
            </a:r>
          </a:p>
          <a:p>
            <a:pPr lvl="1"/>
            <a:r>
              <a:rPr lang="it-IT" dirty="0"/>
              <a:t>Legal profession?</a:t>
            </a:r>
          </a:p>
          <a:p>
            <a:pPr lvl="1"/>
            <a:r>
              <a:rPr lang="it-IT" dirty="0"/>
              <a:t>Financial services (convention)?</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a blockchain</a:t>
            </a:r>
          </a:p>
          <a:p>
            <a:r>
              <a:rPr lang="en-CA" dirty="0"/>
              <a:t>Decentralized</a:t>
            </a:r>
          </a:p>
          <a:p>
            <a:r>
              <a:rPr lang="en-CA" dirty="0"/>
              <a:t>Community based</a:t>
            </a:r>
          </a:p>
          <a:p>
            <a:r>
              <a:rPr lang="en-CA" dirty="0"/>
              <a:t>Consensus driven</a:t>
            </a:r>
          </a:p>
          <a:p>
            <a:r>
              <a:rPr lang="en-CA" dirty="0"/>
              <a:t>Creators of value</a:t>
            </a:r>
          </a:p>
          <a:p>
            <a:r>
              <a:rPr lang="en-CA" dirty="0"/>
              <a:t>Store value</a:t>
            </a:r>
          </a:p>
          <a:p>
            <a:r>
              <a:rPr lang="en-CA" dirty="0"/>
              <a:t>Transfer value</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a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4267359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a:t>
            </a:r>
            <a:r>
              <a:rPr lang="en-CA" b="1" dirty="0"/>
              <a:t>NEO</a:t>
            </a:r>
            <a:r>
              <a:rPr lang="en-CA" dirty="0"/>
              <a:t>?</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a:t>
            </a:r>
            <a:r>
              <a:rPr lang="en-CA" dirty="0" err="1"/>
              <a:t>csharpcoe</a:t>
            </a:r>
            <a:r>
              <a:rPr lang="en-CA" dirty="0"/>
              <a:t>)</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63114E1C-F40A-40B3-8E8C-A0B3C8C9BECC}"/>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NEO?</a:t>
            </a:r>
          </a:p>
        </p:txBody>
      </p:sp>
      <p:sp>
        <p:nvSpPr>
          <p:cNvPr id="10" name="文本框 9"/>
          <p:cNvSpPr txBox="1"/>
          <p:nvPr/>
        </p:nvSpPr>
        <p:spPr>
          <a:xfrm>
            <a:off x="2884557" y="1798874"/>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1638100" y="1578770"/>
            <a:ext cx="977030" cy="901875"/>
          </a:xfrm>
          <a:prstGeom prst="rect">
            <a:avLst/>
          </a:prstGeom>
        </p:spPr>
      </p:pic>
      <p:pic>
        <p:nvPicPr>
          <p:cNvPr id="12" name="图片 11"/>
          <p:cNvPicPr>
            <a:picLocks noChangeAspect="1"/>
          </p:cNvPicPr>
          <p:nvPr/>
        </p:nvPicPr>
        <p:blipFill>
          <a:blip r:embed="rId3"/>
          <a:stretch>
            <a:fillRect/>
          </a:stretch>
        </p:blipFill>
        <p:spPr>
          <a:xfrm>
            <a:off x="1560358" y="2926018"/>
            <a:ext cx="1164919" cy="840086"/>
          </a:xfrm>
          <a:prstGeom prst="rect">
            <a:avLst/>
          </a:prstGeom>
        </p:spPr>
      </p:pic>
      <p:sp>
        <p:nvSpPr>
          <p:cNvPr id="13" name="文本框 12"/>
          <p:cNvSpPr txBox="1"/>
          <p:nvPr/>
        </p:nvSpPr>
        <p:spPr>
          <a:xfrm>
            <a:off x="2803791" y="3116195"/>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1781665" y="4412051"/>
            <a:ext cx="739037" cy="770713"/>
          </a:xfrm>
          <a:prstGeom prst="rect">
            <a:avLst/>
          </a:prstGeom>
        </p:spPr>
      </p:pic>
      <p:sp>
        <p:nvSpPr>
          <p:cNvPr id="16" name="文本框 15"/>
          <p:cNvSpPr txBox="1"/>
          <p:nvPr/>
        </p:nvSpPr>
        <p:spPr>
          <a:xfrm>
            <a:off x="2666187" y="4517832"/>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3698307" y="2480644"/>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3703890" y="3952544"/>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23" name="矩形 22"/>
          <p:cNvSpPr/>
          <p:nvPr/>
        </p:nvSpPr>
        <p:spPr>
          <a:xfrm flipV="1">
            <a:off x="5297293" y="3249596"/>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5297292" y="3434709"/>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sp>
        <p:nvSpPr>
          <p:cNvPr id="25" name="椭圆 24"/>
          <p:cNvSpPr/>
          <p:nvPr/>
        </p:nvSpPr>
        <p:spPr>
          <a:xfrm>
            <a:off x="6314080" y="2215907"/>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6653911" y="2830758"/>
            <a:ext cx="1703539" cy="830997"/>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23" grpId="0" animBg="1"/>
      <p:bldP spid="24" grpId="0" animBg="1"/>
      <p:bldP spid="25" grpId="0" animBg="1"/>
      <p:bldP spid="26"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688</TotalTime>
  <Words>2258</Words>
  <Application>Microsoft Office PowerPoint</Application>
  <PresentationFormat>Widescreen</PresentationFormat>
  <Paragraphs>442</Paragraphs>
  <Slides>41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等线</vt:lpstr>
      <vt:lpstr>MS PGothic</vt:lpstr>
      <vt:lpstr>华文新魏</vt:lpstr>
      <vt:lpstr>Arial</vt:lpstr>
      <vt:lpstr>Calibri</vt:lpstr>
      <vt:lpstr>方正姚体</vt:lpstr>
      <vt:lpstr>Trebuchet MS</vt:lpstr>
      <vt:lpstr>Verdana</vt:lpstr>
      <vt:lpstr>Wingdings</vt:lpstr>
      <vt:lpstr>Wingdings 3</vt:lpstr>
      <vt:lpstr>Facet</vt:lpstr>
      <vt:lpstr>NEO Blockchain TORONTO</vt:lpstr>
      <vt:lpstr>NEO Blockchain TORONTO</vt:lpstr>
      <vt:lpstr>Agenda</vt:lpstr>
      <vt:lpstr>Who is Michael Herman?</vt:lpstr>
      <vt:lpstr>Introductions</vt:lpstr>
      <vt:lpstr>What is NEO Blockchain Toronto?</vt:lpstr>
      <vt:lpstr>Our Values as Neoxplorers</vt:lpstr>
      <vt:lpstr>What is NEO?</vt:lpstr>
      <vt:lpstr>What is NEO?</vt:lpstr>
      <vt:lpstr>Two Cryptocurrencies: NEO and GAS</vt:lpstr>
      <vt:lpstr>Why do things have value? Why do they appreciate? Michael’s Theorem</vt:lpstr>
      <vt:lpstr>What happens when things become easier to acquire? Michael’s Theorem</vt:lpstr>
      <vt:lpstr>NEO Blockchain as a Enterprise Application Platform</vt:lpstr>
      <vt:lpstr>Why we haven’t entered Smart Economy era? </vt:lpstr>
      <vt:lpstr>The Problems with PoW* and PoS*</vt:lpstr>
      <vt:lpstr>NEO is created for large scale dApps*</vt:lpstr>
      <vt:lpstr>System Fees</vt:lpstr>
      <vt:lpstr>NEO distributed App Development</vt:lpstr>
      <vt:lpstr>Smart Contracts: “Have it your Way”</vt:lpstr>
      <vt:lpstr>Smart Contract Development: NEO or ETH?</vt:lpstr>
      <vt:lpstr>NEO Blockchain as a Enterprise Application Platform NeoDraw - NEO Multi-Person Shared Whiteboard dApp</vt:lpstr>
      <vt:lpstr>Smart Contracts: “Have it your way”</vt:lpstr>
      <vt:lpstr>NeoX: Allowing Private-Public Exchanges</vt:lpstr>
      <vt:lpstr>What is NEO?  Summary</vt:lpstr>
      <vt:lpstr>Competition  http://www.neo.org/competition.html</vt:lpstr>
      <vt:lpstr>City of Zion (CoZ) https://cityofzion.io/ </vt:lpstr>
      <vt:lpstr>How to a join CoZ?</vt:lpstr>
      <vt:lpstr>NEO Events</vt:lpstr>
      <vt:lpstr>NEO Events (con’t)</vt:lpstr>
      <vt:lpstr>NEO dApp Competitions ~$500K in prizes</vt:lpstr>
      <vt:lpstr>NEO News: Switchers</vt:lpstr>
      <vt:lpstr>NEO Resources: Videos and Webcasts</vt:lpstr>
      <vt:lpstr>NEO Resources</vt:lpstr>
      <vt:lpstr>NEO Blockchain C# Developers Center of Excellence https://github.com/mwherman2000/neo-windocs</vt:lpstr>
      <vt:lpstr>NEO Blockchain Quick Start Guide for .NET Developers https://github.com/mwherman2000/neo-windocs /blob/master/windocs/quickstart-csharp/README.md </vt:lpstr>
      <vt:lpstr>NEO Blockchain Architecture Reference Model (ARM) for .NET Developers (neo-charm) https://github.com/mwherman2000/neo-windocs/ blob/master/windocs/neo-charm/README.md </vt:lpstr>
      <vt:lpstr>NEO Blockchain Toronto (@neotoronto) https://github.com/mwherman2000/neo-windocs/ tree/master/events/2018-neo-blockchain-toronto </vt:lpstr>
      <vt:lpstr>Our Values as Neoxplorers</vt:lpstr>
      <vt:lpstr>Thank you for coming out this evening</vt:lpstr>
      <vt:lpstr>Backup Slides</vt:lpstr>
      <vt:lpstr>NEO Blockchain TORONTO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67</cp:revision>
  <dcterms:created xsi:type="dcterms:W3CDTF">2018-02-17T01:35:14Z</dcterms:created>
  <dcterms:modified xsi:type="dcterms:W3CDTF">2018-03-13T19:27:20Z</dcterms:modified>
</cp:coreProperties>
</file>